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3" r:id="rId1"/>
  </p:sldMasterIdLst>
  <p:notesMasterIdLst>
    <p:notesMasterId r:id="rId18"/>
  </p:notesMasterIdLst>
  <p:sldIdLst>
    <p:sldId id="582" r:id="rId2"/>
    <p:sldId id="584" r:id="rId3"/>
    <p:sldId id="585" r:id="rId4"/>
    <p:sldId id="614" r:id="rId5"/>
    <p:sldId id="586" r:id="rId6"/>
    <p:sldId id="587" r:id="rId7"/>
    <p:sldId id="594" r:id="rId8"/>
    <p:sldId id="595" r:id="rId9"/>
    <p:sldId id="596" r:id="rId10"/>
    <p:sldId id="597" r:id="rId11"/>
    <p:sldId id="598" r:id="rId12"/>
    <p:sldId id="599" r:id="rId13"/>
    <p:sldId id="604" r:id="rId14"/>
    <p:sldId id="615" r:id="rId15"/>
    <p:sldId id="616" r:id="rId16"/>
    <p:sldId id="588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1" autoAdjust="0"/>
    <p:restoredTop sz="81342" autoAdjust="0"/>
  </p:normalViewPr>
  <p:slideViewPr>
    <p:cSldViewPr>
      <p:cViewPr varScale="1">
        <p:scale>
          <a:sx n="54" d="100"/>
          <a:sy n="54" d="100"/>
        </p:scale>
        <p:origin x="96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34E4A9C-1F4B-4130-B612-53FB11859D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222B01-BC37-4596-9EBB-467FC3F7763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855435B-1D27-478A-B7FE-CCE9D1CFF8E0}" type="datetimeFigureOut">
              <a:rPr lang="zh-CN" altLang="en-US"/>
              <a:pPr>
                <a:defRPr/>
              </a:pPr>
              <a:t>2020/3/1 Sunday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9E293292-2101-4A17-915F-E0A6A9FC55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133E5C9C-C199-4FB3-A1F5-536A6D44F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D6358E-3F5F-4D8A-B5DE-AD0F1FF48A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90C200-E936-4797-B665-E47A9324C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3DCB21E-4C1A-484E-A7A5-F5663DE9E9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DCB21E-4C1A-484E-A7A5-F5663DE9E9F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48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DCB21E-4C1A-484E-A7A5-F5663DE9E9F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89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037D8-2A67-4C8C-B0DC-62A7961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0441E-471D-4338-8D2D-555FCF92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C8B84-A373-4264-90C7-3D4E3425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73C2C-7DF7-4FA4-BD91-8A41738E79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0748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D77DB-E583-4180-B536-BEAB8E77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F716-0C90-45B5-BAAD-A4D0352E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4A085-9FCB-4BC3-AEAA-A20D5C74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040B2-132A-4A23-8BF8-F7B976AF9DF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57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734AE-CBB3-4CC4-93D5-919F898A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77B71-4A33-475E-9B43-611D26B7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F9A95-B2BD-41D9-ADF8-DC4581FC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F8E0B-F82D-4C70-80A4-BE07934F0F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99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8FE1D-1E8D-4D79-BB95-285600603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56D97-30D1-4213-A82E-BA5AE435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A1B6C-B548-4036-A5E5-54FB16A8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504A3-FBCA-4B63-AAFE-BD4AA5A6F8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433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B097C-309E-41D6-B4CD-7AF7C22DA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3C7B1-BBDD-4303-9C82-E889488D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43BA3-8F52-45E4-BA39-01AAF732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96F68-49AB-425D-8169-8BF590A2C9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122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CCD16DD-402D-44FD-8493-54865FB25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B857357-C62B-4DF9-BBCD-00881208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DBBF8B0-13FF-4168-9126-54499B79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2F092-D481-45AB-9687-937C5F557E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85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B49FED4-78D1-463E-ADA6-57903C1F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A967FA-A4D2-470C-9569-C7B84F03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ECA097-7483-4D26-81EF-3DE5C41D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45F9-9B41-4FCF-A687-D2730F5BA1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263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B1CAB28-A5EB-4BA3-BE68-33EB757D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6C5B2DB-68D6-4C82-9034-539F6F6F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B2610E-DA99-42C0-81F4-B5CD9270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8C29D-9935-4FD6-9C18-A900E85DF3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173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B9A4A4C-F431-45E9-907C-2E884FFF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CB4A79E-D2A6-4731-A9E2-88CE43DD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DE3A06-3050-42C5-B4D8-6A1ADDBE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3A42A-4927-49C8-92BE-ABA3430C5F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717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A8E4469-3F45-4B93-8713-2DDF4081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90FA71D-3FC0-489E-A526-06F88EAE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EFA1B4-8C9C-4B7E-BEF7-BE7D0017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C7AEF-E7A9-42CC-9490-41FF548CDF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451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CD646C6-EFC4-44ED-8F01-070ECD18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430BBA-8C62-4B0E-B4F9-A738D1F0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4BD31D-BE1B-4EAD-A42C-C8CD1A0A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28C53-4D35-4A2A-B2AC-06D99EEA98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265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D55CFB-2A07-4725-8368-90E9CCC428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8418B8F-1068-4664-AA40-FC3787A987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8C37E-314F-47B7-BD9D-E89E5E1B2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EE222-E8AD-4B03-B77E-20A72FEDA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EB7E0-CA09-4B04-99B6-D8DAAA554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ED3C8CD-44AB-4469-B055-024BC4C937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宋体" pitchFamily="2" charset="-122"/>
          <a:ea typeface="宋体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itchFamily="2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itchFamily="2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itchFamily="2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id="{C243C97C-040F-4711-B24B-91BFB929E3C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836613"/>
            <a:ext cx="9144000" cy="1503362"/>
          </a:xfrm>
        </p:spPr>
        <p:txBody>
          <a:bodyPr/>
          <a:lstStyle/>
          <a:p>
            <a:r>
              <a:rPr lang="zh-CN" altLang="en-US" sz="8000" b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Calibri" panose="020F0502020204030204" pitchFamily="34" charset="0"/>
              </a:rPr>
              <a:t>编译实习</a:t>
            </a:r>
          </a:p>
        </p:txBody>
      </p:sp>
      <p:sp>
        <p:nvSpPr>
          <p:cNvPr id="3075" name="副标题 2">
            <a:extLst>
              <a:ext uri="{FF2B5EF4-FFF2-40B4-BE49-F238E27FC236}">
                <a16:creationId xmlns:a16="http://schemas.microsoft.com/office/drawing/2014/main" id="{0B5F2B9E-201A-4E23-8BFB-3EC508B25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" y="3646488"/>
            <a:ext cx="12192000" cy="2743200"/>
          </a:xfrm>
        </p:spPr>
        <p:txBody>
          <a:bodyPr/>
          <a:lstStyle/>
          <a:p>
            <a:r>
              <a:rPr lang="zh-CN" altLang="en-US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黄    骏</a:t>
            </a:r>
            <a:endParaRPr lang="en-US" altLang="zh-CN" b="1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altLang="zh-CN"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jun.huang@pku.edu.cn</a:t>
            </a:r>
            <a:endParaRPr lang="zh-CN" altLang="en-US" sz="2400" b="1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高能效计算与应用中心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北京大学信息科学与技术学院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理科五号楼</a:t>
            </a:r>
            <a:r>
              <a:rPr lang="en-US" altLang="zh-CN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515S</a:t>
            </a:r>
          </a:p>
        </p:txBody>
      </p:sp>
      <p:sp>
        <p:nvSpPr>
          <p:cNvPr id="3076" name="标题 1">
            <a:extLst>
              <a:ext uri="{FF2B5EF4-FFF2-40B4-BE49-F238E27FC236}">
                <a16:creationId xmlns:a16="http://schemas.microsoft.com/office/drawing/2014/main" id="{AB8FD5BF-0D71-4D0E-8508-B41947669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441575"/>
            <a:ext cx="91440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Calibri" panose="020F0502020204030204" pitchFamily="34" charset="0"/>
              </a:rPr>
              <a:t>03. Type Checking</a:t>
            </a:r>
            <a:endParaRPr lang="zh-CN" altLang="en-US" sz="540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BB1ED3E4-90B8-4BCB-9433-EAABE256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94F9506-46D5-42DD-906E-AD0497534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62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>
            <a:extLst>
              <a:ext uri="{FF2B5EF4-FFF2-40B4-BE49-F238E27FC236}">
                <a16:creationId xmlns:a16="http://schemas.microsoft.com/office/drawing/2014/main" id="{8A893864-B771-456E-B8F2-6547E891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150938"/>
            <a:ext cx="5197475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6076EB5-0E1F-4554-B3F8-1012C4BB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5C80C0A-959A-484F-8E97-81B27281D9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78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4">
            <a:extLst>
              <a:ext uri="{FF2B5EF4-FFF2-40B4-BE49-F238E27FC236}">
                <a16:creationId xmlns:a16="http://schemas.microsoft.com/office/drawing/2014/main" id="{B3D98D8E-F206-44EC-B73C-30973F00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792163"/>
            <a:ext cx="4843463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2573FDC-0505-47D2-9ABC-F879EFC2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2CCD13A-B1E8-4CD0-950F-0C14D1A31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21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>
            <a:extLst>
              <a:ext uri="{FF2B5EF4-FFF2-40B4-BE49-F238E27FC236}">
                <a16:creationId xmlns:a16="http://schemas.microsoft.com/office/drawing/2014/main" id="{54630BC4-59B0-4736-BE9F-E5F8C81C1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135063"/>
            <a:ext cx="5151438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E06C7AD-077A-489F-8C1C-92C837794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0B802B6-330F-47F9-9B67-9AA3AC687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31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1">
            <a:extLst>
              <a:ext uri="{FF2B5EF4-FFF2-40B4-BE49-F238E27FC236}">
                <a16:creationId xmlns:a16="http://schemas.microsoft.com/office/drawing/2014/main" id="{AE25FA0E-EF76-47EF-AB38-9C94FC01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471488"/>
            <a:ext cx="485775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6EA7154-C97E-4335-8843-E43A8E924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90FC889-B13F-45E5-967D-586F5B964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86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4">
            <a:extLst>
              <a:ext uri="{FF2B5EF4-FFF2-40B4-BE49-F238E27FC236}">
                <a16:creationId xmlns:a16="http://schemas.microsoft.com/office/drawing/2014/main" id="{77F0DE1C-B900-41D1-B335-89591A25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692150"/>
            <a:ext cx="4962525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A163967-90AF-421B-ACD9-A32A8F66C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C1836B9-CA8D-4E88-B39C-7587412C39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12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3">
            <a:extLst>
              <a:ext uri="{FF2B5EF4-FFF2-40B4-BE49-F238E27FC236}">
                <a16:creationId xmlns:a16="http://schemas.microsoft.com/office/drawing/2014/main" id="{BB27CAC7-23F1-4174-97F8-9887890CF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92075"/>
            <a:ext cx="4156075" cy="658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C5C5CA1-99AB-4074-B7FD-0697E8C7F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D3BE2E0-3C07-4FDC-9CFD-44A29761B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00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FC75A-942B-4F01-AE11-2E318A6C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4450"/>
            <a:ext cx="8229600" cy="1439863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作业要求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54C24-147E-4F9B-B079-FE202345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00213"/>
            <a:ext cx="8229600" cy="4537075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b="1" dirty="0">
                <a:latin typeface="+mj-lt"/>
              </a:rPr>
              <a:t>没有错误的不能报错</a:t>
            </a:r>
            <a:endParaRPr lang="en-US" altLang="zh-CN" sz="2400" b="1" dirty="0">
              <a:latin typeface="+mj-lt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b="1" dirty="0">
                <a:latin typeface="+mj-lt"/>
              </a:rPr>
              <a:t>以上所提的六类错误均需能够检查出</a:t>
            </a:r>
            <a:endParaRPr lang="en-US" altLang="zh-CN" sz="2400" b="1" dirty="0">
              <a:latin typeface="+mj-lt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b="1" dirty="0">
                <a:latin typeface="+mj-lt"/>
              </a:rPr>
              <a:t>注意入口函数必须为模板中指定包下的</a:t>
            </a:r>
            <a:r>
              <a:rPr lang="en-US" altLang="zh-CN" sz="2400" b="1" dirty="0">
                <a:latin typeface="+mj-lt"/>
              </a:rPr>
              <a:t>Main</a:t>
            </a:r>
            <a:r>
              <a:rPr lang="zh-CN" altLang="en-US" sz="2400" b="1" dirty="0">
                <a:latin typeface="+mj-lt"/>
              </a:rPr>
              <a:t>函数</a:t>
            </a:r>
            <a:endParaRPr lang="en-US" altLang="zh-CN" sz="2400" b="1" dirty="0">
              <a:latin typeface="+mj-lt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b="1" dirty="0">
                <a:latin typeface="+mj-lt"/>
              </a:rPr>
              <a:t>开发过程中以</a:t>
            </a:r>
            <a:r>
              <a:rPr lang="en-US" altLang="zh-CN" sz="2400" b="1" dirty="0">
                <a:latin typeface="+mj-lt"/>
              </a:rPr>
              <a:t>UCLA</a:t>
            </a:r>
            <a:r>
              <a:rPr lang="zh-CN" altLang="en-US" sz="2400" b="1" dirty="0">
                <a:latin typeface="+mj-lt"/>
              </a:rPr>
              <a:t>的</a:t>
            </a:r>
            <a:r>
              <a:rPr lang="en-US" altLang="zh-CN" sz="2400" b="1" dirty="0">
                <a:latin typeface="+mj-lt"/>
              </a:rPr>
              <a:t>8</a:t>
            </a:r>
            <a:r>
              <a:rPr lang="zh-CN" altLang="en-US" sz="2400" b="1" dirty="0">
                <a:latin typeface="+mj-lt"/>
              </a:rPr>
              <a:t>个错误用例为基础进行测试</a:t>
            </a:r>
            <a:endParaRPr lang="en-US" altLang="zh-CN" sz="2400" b="1" dirty="0">
              <a:latin typeface="+mj-lt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b="1" dirty="0">
                <a:latin typeface="+mj-lt"/>
              </a:rPr>
              <a:t>打分过程中会使用未公开的测试用例</a:t>
            </a:r>
            <a:endParaRPr lang="en-US" altLang="zh-CN" sz="2400" b="1" dirty="0">
              <a:latin typeface="+mj-lt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b="1" dirty="0">
                <a:latin typeface="+mj-lt"/>
              </a:rPr>
              <a:t>每个测试用例只包含一个错误</a:t>
            </a:r>
            <a:endParaRPr lang="en-US" altLang="zh-CN" sz="2000" b="1" dirty="0">
              <a:latin typeface="+mj-lt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2BBB829-0CEE-4FF2-9E5C-8CB5A8B76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AC25C1D-9C00-4F0A-AE59-E92B2300F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43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4E8A9-86AB-4486-AA18-01662C64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j-lt"/>
              </a:rPr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C9A2C-2C97-4618-92A6-7C40C09C5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763" y="1557338"/>
            <a:ext cx="7356475" cy="4525962"/>
          </a:xfrm>
        </p:spPr>
        <p:txBody>
          <a:bodyPr/>
          <a:lstStyle/>
          <a:p>
            <a:pPr>
              <a:defRPr/>
            </a:pPr>
            <a:r>
              <a:rPr lang="zh-CN" altLang="en-US" sz="2800" b="1" dirty="0">
                <a:latin typeface="+mn-lt"/>
              </a:rPr>
              <a:t>检查程序的语义规范</a:t>
            </a:r>
            <a:endParaRPr lang="en-US" altLang="zh-CN" sz="2800" b="1" dirty="0">
              <a:latin typeface="+mn-lt"/>
            </a:endParaRPr>
          </a:p>
          <a:p>
            <a:pPr marL="0" indent="0" algn="ctr">
              <a:spcAft>
                <a:spcPts val="2400"/>
              </a:spcAft>
              <a:buFont typeface="Arial" panose="020B0604020202020204" pitchFamily="34" charset="0"/>
              <a:buNone/>
              <a:defRPr/>
            </a:pPr>
            <a:r>
              <a:rPr lang="en-US" altLang="zh-CN" sz="3600" dirty="0">
                <a:latin typeface="+mn-lt"/>
              </a:rPr>
              <a:t>She is a boy</a:t>
            </a:r>
            <a:endParaRPr lang="en-US" altLang="zh-CN" sz="2800" b="1" dirty="0">
              <a:latin typeface="+mn-lt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sz="2800" b="1" dirty="0">
                <a:latin typeface="+mn-lt"/>
              </a:rPr>
              <a:t>输入：词法、语法正确的</a:t>
            </a:r>
            <a:r>
              <a:rPr lang="en-US" altLang="zh-CN" sz="2800" b="1" dirty="0" err="1">
                <a:latin typeface="+mn-lt"/>
              </a:rPr>
              <a:t>MiniJava</a:t>
            </a:r>
            <a:r>
              <a:rPr lang="zh-CN" altLang="en-US" sz="2800" b="1" dirty="0">
                <a:latin typeface="+mn-lt"/>
              </a:rPr>
              <a:t>源程序</a:t>
            </a:r>
            <a:endParaRPr lang="en-US" altLang="zh-CN" sz="2800" b="1" dirty="0">
              <a:latin typeface="+mn-lt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sz="2800" b="1" dirty="0">
                <a:latin typeface="+mn-lt"/>
              </a:rPr>
              <a:t>输出：是否包含语义错误，不要求打印具体  </a:t>
            </a:r>
            <a:endParaRPr lang="en-US" altLang="zh-CN" sz="2800" b="1" dirty="0">
              <a:latin typeface="+mn-lt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altLang="zh-CN" sz="2800" b="1" dirty="0">
                <a:latin typeface="+mn-lt"/>
              </a:rPr>
              <a:t>                  </a:t>
            </a:r>
            <a:r>
              <a:rPr lang="zh-CN" altLang="en-US" sz="2800" b="1" dirty="0">
                <a:latin typeface="+mn-lt"/>
              </a:rPr>
              <a:t>的错误原因</a:t>
            </a:r>
            <a:endParaRPr lang="en-US" altLang="zh-CN" sz="2800" b="1" dirty="0">
              <a:latin typeface="+mn-lt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DB51279-A76A-4F73-958A-8BA4793DF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4F918178-95E3-4205-83A7-4303577AB4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31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26BB414-6DAC-4AB6-86AD-D4667C9DE09A}"/>
              </a:ext>
            </a:extLst>
          </p:cNvPr>
          <p:cNvSpPr txBox="1">
            <a:spLocks/>
          </p:cNvSpPr>
          <p:nvPr/>
        </p:nvSpPr>
        <p:spPr bwMode="auto">
          <a:xfrm>
            <a:off x="1703388" y="1628775"/>
            <a:ext cx="8569325" cy="4321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kumimoji="0" lang="en-US" altLang="zh-CN" b="1" dirty="0">
                <a:latin typeface="+mn-lt"/>
              </a:rPr>
              <a:t>1. </a:t>
            </a:r>
            <a:r>
              <a:rPr kumimoji="0" lang="zh-CN" altLang="en-US" b="1" dirty="0">
                <a:latin typeface="+mn-lt"/>
              </a:rPr>
              <a:t>使用未定义的类、方法和变量</a:t>
            </a:r>
            <a:endParaRPr kumimoji="0" lang="en-US" altLang="zh-CN" b="1" dirty="0">
              <a:latin typeface="+mn-lt"/>
            </a:endParaRPr>
          </a:p>
          <a:p>
            <a:pPr lvl="1">
              <a:defRPr/>
            </a:pPr>
            <a:r>
              <a:rPr kumimoji="0" lang="en-US" altLang="zh-CN" b="1" dirty="0">
                <a:latin typeface="+mn-lt"/>
              </a:rPr>
              <a:t>2. </a:t>
            </a:r>
            <a:r>
              <a:rPr kumimoji="0" lang="zh-CN" altLang="en-US" b="1" dirty="0">
                <a:latin typeface="+mn-lt"/>
              </a:rPr>
              <a:t>重复定义类、方法和变量（注意作用域）</a:t>
            </a:r>
            <a:endParaRPr kumimoji="0" lang="en-US" altLang="zh-CN" b="1" dirty="0">
              <a:latin typeface="+mn-lt"/>
            </a:endParaRPr>
          </a:p>
          <a:p>
            <a:pPr lvl="1">
              <a:defRPr/>
            </a:pPr>
            <a:r>
              <a:rPr kumimoji="0" lang="en-US" altLang="zh-CN" b="1" dirty="0">
                <a:latin typeface="+mn-lt"/>
              </a:rPr>
              <a:t>3. </a:t>
            </a:r>
            <a:r>
              <a:rPr kumimoji="0" lang="zh-CN" altLang="en-US" b="1" dirty="0">
                <a:latin typeface="+mn-lt"/>
              </a:rPr>
              <a:t>类型不匹配</a:t>
            </a:r>
            <a:endParaRPr kumimoji="0" lang="en-US" altLang="zh-CN" b="1" dirty="0">
              <a:latin typeface="+mn-lt"/>
            </a:endParaRPr>
          </a:p>
          <a:p>
            <a:pPr lvl="2">
              <a:defRPr/>
            </a:pPr>
            <a:r>
              <a:rPr kumimoji="0" lang="en-US" altLang="zh-CN" b="1" dirty="0">
                <a:latin typeface="+mn-lt"/>
              </a:rPr>
              <a:t>if</a:t>
            </a:r>
            <a:r>
              <a:rPr kumimoji="0" lang="zh-CN" altLang="en-US" b="1" dirty="0">
                <a:latin typeface="+mn-lt"/>
              </a:rPr>
              <a:t>、</a:t>
            </a:r>
            <a:r>
              <a:rPr kumimoji="0" lang="en-US" altLang="zh-CN" b="1" dirty="0">
                <a:latin typeface="+mn-lt"/>
              </a:rPr>
              <a:t>while</a:t>
            </a:r>
            <a:r>
              <a:rPr kumimoji="0" lang="zh-CN" altLang="en-US" b="1" dirty="0">
                <a:latin typeface="+mn-lt"/>
              </a:rPr>
              <a:t>的判断表达式必须是</a:t>
            </a:r>
            <a:r>
              <a:rPr kumimoji="0" lang="en-US" altLang="zh-CN" b="1" dirty="0" err="1">
                <a:latin typeface="+mn-lt"/>
              </a:rPr>
              <a:t>boolean</a:t>
            </a:r>
            <a:r>
              <a:rPr kumimoji="0" lang="zh-CN" altLang="en-US" b="1" dirty="0">
                <a:latin typeface="+mn-lt"/>
              </a:rPr>
              <a:t>型</a:t>
            </a:r>
            <a:endParaRPr kumimoji="0" lang="en-US" altLang="zh-CN" b="1" dirty="0">
              <a:latin typeface="+mn-lt"/>
            </a:endParaRPr>
          </a:p>
          <a:p>
            <a:pPr lvl="2">
              <a:defRPr/>
            </a:pPr>
            <a:r>
              <a:rPr kumimoji="0" lang="en-US" altLang="zh-CN" b="1" dirty="0">
                <a:latin typeface="+mn-lt"/>
              </a:rPr>
              <a:t>Print</a:t>
            </a:r>
            <a:r>
              <a:rPr kumimoji="0" lang="zh-CN" altLang="en-US" b="1" dirty="0">
                <a:latin typeface="+mn-lt"/>
              </a:rPr>
              <a:t>参数必须为整数</a:t>
            </a:r>
            <a:endParaRPr kumimoji="0" lang="en-US" altLang="zh-CN" b="1" dirty="0">
              <a:latin typeface="+mn-lt"/>
            </a:endParaRPr>
          </a:p>
          <a:p>
            <a:pPr lvl="2">
              <a:defRPr/>
            </a:pPr>
            <a:r>
              <a:rPr kumimoji="0" lang="zh-CN" altLang="en-US" b="1" dirty="0">
                <a:latin typeface="+mn-lt"/>
              </a:rPr>
              <a:t>数组下标必须是</a:t>
            </a:r>
            <a:r>
              <a:rPr kumimoji="0" lang="en-US" altLang="zh-CN" b="1" dirty="0" err="1">
                <a:latin typeface="+mn-lt"/>
              </a:rPr>
              <a:t>int</a:t>
            </a:r>
            <a:r>
              <a:rPr kumimoji="0" lang="zh-CN" altLang="en-US" b="1" dirty="0">
                <a:latin typeface="+mn-lt"/>
              </a:rPr>
              <a:t>型</a:t>
            </a:r>
            <a:endParaRPr kumimoji="0" lang="en-US" altLang="zh-CN" b="1" dirty="0">
              <a:latin typeface="+mn-lt"/>
            </a:endParaRPr>
          </a:p>
          <a:p>
            <a:pPr lvl="2">
              <a:defRPr/>
            </a:pPr>
            <a:r>
              <a:rPr kumimoji="0" lang="zh-CN" altLang="en-US" b="1" dirty="0">
                <a:latin typeface="+mn-lt"/>
              </a:rPr>
              <a:t>赋值表达式左右操作数类型匹配</a:t>
            </a:r>
            <a:endParaRPr kumimoji="0" lang="en-US" altLang="zh-CN" b="1" dirty="0">
              <a:latin typeface="+mn-lt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kumimoji="0" lang="en-US" altLang="zh-CN" sz="2400" dirty="0">
                <a:latin typeface="+mn-lt"/>
              </a:rPr>
              <a:t>	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CD0989A-0771-49BD-BDF7-181E9085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4450"/>
            <a:ext cx="8229600" cy="13684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需要检查的错误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28C6D30-A5E1-4F32-AA7C-C4BD719CF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C2F2B6B-5354-4078-8932-4C16873CC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17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35217-078B-4489-952B-FEC6B353D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4450"/>
            <a:ext cx="8229600" cy="13684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需要检查的错误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AA30533-09DB-48B7-B0E0-BDD436FB74CB}"/>
              </a:ext>
            </a:extLst>
          </p:cNvPr>
          <p:cNvSpPr txBox="1">
            <a:spLocks/>
          </p:cNvSpPr>
          <p:nvPr/>
        </p:nvSpPr>
        <p:spPr bwMode="auto">
          <a:xfrm>
            <a:off x="1703388" y="1628775"/>
            <a:ext cx="8569325" cy="4321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kumimoji="0" lang="en-US" altLang="zh-CN" b="1" dirty="0">
                <a:latin typeface="+mn-lt"/>
              </a:rPr>
              <a:t>4. </a:t>
            </a:r>
            <a:r>
              <a:rPr kumimoji="0" lang="zh-CN" altLang="en-US" b="1" dirty="0">
                <a:latin typeface="+mn-lt"/>
              </a:rPr>
              <a:t>参数不匹配</a:t>
            </a:r>
            <a:endParaRPr kumimoji="0" lang="en-US" altLang="zh-CN" b="1" dirty="0">
              <a:latin typeface="+mn-lt"/>
            </a:endParaRPr>
          </a:p>
          <a:p>
            <a:pPr lvl="2">
              <a:defRPr/>
            </a:pPr>
            <a:r>
              <a:rPr kumimoji="0" lang="zh-CN" altLang="en-US" b="1" dirty="0">
                <a:latin typeface="+mn-lt"/>
              </a:rPr>
              <a:t>类型、个数、</a:t>
            </a:r>
            <a:r>
              <a:rPr kumimoji="0" lang="en-US" altLang="zh-CN" b="1" dirty="0">
                <a:latin typeface="+mn-lt"/>
              </a:rPr>
              <a:t>return</a:t>
            </a:r>
            <a:r>
              <a:rPr kumimoji="0" lang="zh-CN" altLang="en-US" b="1" dirty="0">
                <a:latin typeface="+mn-lt"/>
              </a:rPr>
              <a:t>语句返回类型</a:t>
            </a:r>
            <a:endParaRPr kumimoji="0" lang="en-US" altLang="zh-CN" b="1" dirty="0">
              <a:latin typeface="+mn-lt"/>
            </a:endParaRPr>
          </a:p>
          <a:p>
            <a:pPr lvl="2">
              <a:defRPr/>
            </a:pPr>
            <a:r>
              <a:rPr kumimoji="0" lang="zh-CN" altLang="en-US" b="1" dirty="0">
                <a:solidFill>
                  <a:srgbClr val="FF0000"/>
                </a:solidFill>
                <a:latin typeface="+mn-lt"/>
              </a:rPr>
              <a:t>不允许重载</a:t>
            </a:r>
            <a:endParaRPr kumimoji="0" lang="en-US" altLang="zh-CN" b="1" dirty="0">
              <a:solidFill>
                <a:srgbClr val="FF0000"/>
              </a:solidFill>
              <a:latin typeface="+mn-lt"/>
            </a:endParaRPr>
          </a:p>
          <a:p>
            <a:pPr lvl="1">
              <a:defRPr/>
            </a:pPr>
            <a:r>
              <a:rPr kumimoji="0" lang="en-US" altLang="zh-CN" b="1" dirty="0">
                <a:latin typeface="+mn-lt"/>
              </a:rPr>
              <a:t>5. </a:t>
            </a:r>
            <a:r>
              <a:rPr kumimoji="0" lang="zh-CN" altLang="en-US" b="1" dirty="0">
                <a:latin typeface="+mn-lt"/>
              </a:rPr>
              <a:t>操作数相关：</a:t>
            </a:r>
            <a:r>
              <a:rPr kumimoji="0" lang="en-US" altLang="zh-CN" b="1" dirty="0">
                <a:latin typeface="+mn-lt"/>
              </a:rPr>
              <a:t>+</a:t>
            </a:r>
            <a:r>
              <a:rPr kumimoji="0" lang="zh-CN" altLang="en-US" b="1" dirty="0">
                <a:latin typeface="+mn-lt"/>
              </a:rPr>
              <a:t>、*、</a:t>
            </a:r>
            <a:r>
              <a:rPr kumimoji="0" lang="en-US" altLang="zh-CN" b="1" dirty="0">
                <a:latin typeface="+mn-lt"/>
              </a:rPr>
              <a:t>&lt; </a:t>
            </a:r>
            <a:r>
              <a:rPr kumimoji="0" lang="zh-CN" altLang="en-US" b="1" dirty="0">
                <a:latin typeface="+mn-lt"/>
              </a:rPr>
              <a:t>等操作数须为整数</a:t>
            </a:r>
            <a:endParaRPr kumimoji="0" lang="en-US" altLang="zh-CN" b="1" dirty="0">
              <a:latin typeface="+mn-lt"/>
            </a:endParaRPr>
          </a:p>
          <a:p>
            <a:pPr lvl="1">
              <a:defRPr/>
            </a:pPr>
            <a:r>
              <a:rPr kumimoji="0" lang="en-US" altLang="zh-CN" b="1" dirty="0">
                <a:latin typeface="+mn-lt"/>
              </a:rPr>
              <a:t>6. </a:t>
            </a:r>
            <a:r>
              <a:rPr kumimoji="0" lang="zh-CN" altLang="en-US" b="1" dirty="0">
                <a:latin typeface="+mn-lt"/>
              </a:rPr>
              <a:t>类的循环继承、多重继承</a:t>
            </a:r>
            <a:endParaRPr kumimoji="0" lang="en-US" altLang="zh-CN" b="1" dirty="0">
              <a:latin typeface="+mn-lt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kumimoji="0" lang="en-US" altLang="zh-CN" sz="2400" dirty="0">
                <a:latin typeface="+mn-lt"/>
              </a:rPr>
              <a:t>	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971E1CC-255E-481E-83BD-4F4993CA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B6F97769-A579-4E8B-8702-A5768B945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20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3">
            <a:extLst>
              <a:ext uri="{FF2B5EF4-FFF2-40B4-BE49-F238E27FC236}">
                <a16:creationId xmlns:a16="http://schemas.microsoft.com/office/drawing/2014/main" id="{1A4B96CA-AA50-4712-9589-34F8F03B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501775"/>
            <a:ext cx="5119687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E76EC1E-7CA9-4C9D-B7DB-05E787396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5F46C22-2CF7-42CA-AEE9-64A641926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82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9">
            <a:extLst>
              <a:ext uri="{FF2B5EF4-FFF2-40B4-BE49-F238E27FC236}">
                <a16:creationId xmlns:a16="http://schemas.microsoft.com/office/drawing/2014/main" id="{9A8250E4-778A-4D9B-BF14-2F63F975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325563"/>
            <a:ext cx="5151437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B5F7BC5-6DCB-46FE-8924-503859D6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6A56855-51E1-43C5-9725-AE077D3C93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24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3">
            <a:extLst>
              <a:ext uri="{FF2B5EF4-FFF2-40B4-BE49-F238E27FC236}">
                <a16:creationId xmlns:a16="http://schemas.microsoft.com/office/drawing/2014/main" id="{D3B91FDE-B91C-4982-9E64-DD25EFFB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830263"/>
            <a:ext cx="5151437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56ECE17-AAC8-46C4-B4E1-5F9240E74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3C7037F-09B7-4BF1-BBAF-92080E96F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82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>
            <a:extLst>
              <a:ext uri="{FF2B5EF4-FFF2-40B4-BE49-F238E27FC236}">
                <a16:creationId xmlns:a16="http://schemas.microsoft.com/office/drawing/2014/main" id="{89F620E3-D6EA-4A31-96A1-3DA417878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998538"/>
            <a:ext cx="5135562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DB2C64A-459B-4813-9374-B3987A2E4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884F8A1-60A8-4467-8965-8F1D9BBAE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16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3">
            <a:extLst>
              <a:ext uri="{FF2B5EF4-FFF2-40B4-BE49-F238E27FC236}">
                <a16:creationId xmlns:a16="http://schemas.microsoft.com/office/drawing/2014/main" id="{A030DFCF-9B24-4A1B-ADD3-CE1150B1B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28613"/>
            <a:ext cx="4857750" cy="620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19E246E-9E80-4B7B-BB07-9FB0AD3F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E9D4A44-1460-4C07-93C8-A6C1A649A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66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4585</TotalTime>
  <Words>236</Words>
  <Application>Microsoft Office PowerPoint</Application>
  <PresentationFormat>宽屏</PresentationFormat>
  <Paragraphs>38</Paragraphs>
  <Slides>16</Slides>
  <Notes>2</Notes>
  <HiddenSlides>0</HiddenSlides>
  <MMClips>16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等线 Light</vt:lpstr>
      <vt:lpstr>仿宋</vt:lpstr>
      <vt:lpstr>华文仿宋</vt:lpstr>
      <vt:lpstr>宋体</vt:lpstr>
      <vt:lpstr>Arial</vt:lpstr>
      <vt:lpstr>Calibri</vt:lpstr>
      <vt:lpstr>Tahoma</vt:lpstr>
      <vt:lpstr>Office Theme</vt:lpstr>
      <vt:lpstr>编译实习</vt:lpstr>
      <vt:lpstr>目标</vt:lpstr>
      <vt:lpstr>需要检查的错误</vt:lpstr>
      <vt:lpstr>需要检查的错误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作业要求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类包和接口</dc:title>
  <dc:creator>唐大仕 http://www.dstang.com</dc:creator>
  <cp:lastModifiedBy>Huang Jun</cp:lastModifiedBy>
  <cp:revision>894</cp:revision>
  <dcterms:created xsi:type="dcterms:W3CDTF">1601-01-01T00:00:00Z</dcterms:created>
  <dcterms:modified xsi:type="dcterms:W3CDTF">2020-03-01T07:48:32Z</dcterms:modified>
</cp:coreProperties>
</file>